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0" r:id="rId1"/>
  </p:sldMasterIdLst>
  <p:notesMasterIdLst>
    <p:notesMasterId r:id="rId7"/>
  </p:notesMasterIdLst>
  <p:sldIdLst>
    <p:sldId id="300" r:id="rId2"/>
    <p:sldId id="299" r:id="rId3"/>
    <p:sldId id="288" r:id="rId4"/>
    <p:sldId id="295" r:id="rId5"/>
    <p:sldId id="296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9" autoAdjust="0"/>
    <p:restoredTop sz="89096" autoAdjust="0"/>
  </p:normalViewPr>
  <p:slideViewPr>
    <p:cSldViewPr>
      <p:cViewPr>
        <p:scale>
          <a:sx n="100" d="100"/>
          <a:sy n="100" d="100"/>
        </p:scale>
        <p:origin x="888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6A974B-6580-408B-8630-B1AB03928C50}" type="doc">
      <dgm:prSet loTypeId="urn:microsoft.com/office/officeart/2005/8/layout/vList5#1" loCatId="list" qsTypeId="urn:microsoft.com/office/officeart/2005/8/quickstyle/simple5#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556AA660-3FAE-4494-A194-3CA22004BBCE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pl-PL" sz="2000" noProof="0" dirty="0" smtClean="0"/>
            <a:t>Regionalny Ośrodek Polityki Społecznej</a:t>
          </a:r>
          <a:endParaRPr lang="pl-PL" sz="2000" noProof="0" dirty="0"/>
        </a:p>
      </dgm:t>
    </dgm:pt>
    <dgm:pt modelId="{09B0A48E-F71A-43B0-B2BD-0F0DCFEA1D4E}" type="parTrans" cxnId="{9D4C8C24-5AD3-430F-8591-00B19BD01E42}">
      <dgm:prSet/>
      <dgm:spPr/>
      <dgm:t>
        <a:bodyPr/>
        <a:lstStyle/>
        <a:p>
          <a:endParaRPr lang="en-US"/>
        </a:p>
      </dgm:t>
    </dgm:pt>
    <dgm:pt modelId="{8E308EDC-1E7C-44E9-ACB4-864A1C584292}" type="sibTrans" cxnId="{9D4C8C24-5AD3-430F-8591-00B19BD01E42}">
      <dgm:prSet/>
      <dgm:spPr/>
      <dgm:t>
        <a:bodyPr/>
        <a:lstStyle/>
        <a:p>
          <a:endParaRPr lang="en-US"/>
        </a:p>
      </dgm:t>
    </dgm:pt>
    <dgm:pt modelId="{661AD22D-8E6A-4B69-B949-635E143878B5}">
      <dgm:prSet phldrT="[Text]"/>
      <dgm:spPr/>
      <dgm:t>
        <a:bodyPr/>
        <a:lstStyle/>
        <a:p>
          <a:pPr algn="just"/>
          <a:endParaRPr lang="pl-PL" sz="1100" noProof="0" dirty="0"/>
        </a:p>
      </dgm:t>
    </dgm:pt>
    <dgm:pt modelId="{6C55E800-BA8B-4FC5-81DF-49B2AE10AAC2}" type="parTrans" cxnId="{BF0BF356-6382-4C0D-A68B-8ADB883ABF43}">
      <dgm:prSet/>
      <dgm:spPr/>
      <dgm:t>
        <a:bodyPr/>
        <a:lstStyle/>
        <a:p>
          <a:endParaRPr lang="en-US"/>
        </a:p>
      </dgm:t>
    </dgm:pt>
    <dgm:pt modelId="{89EED0C8-4DF7-45BB-9C72-E95FC450AA4E}" type="sibTrans" cxnId="{BF0BF356-6382-4C0D-A68B-8ADB883ABF43}">
      <dgm:prSet/>
      <dgm:spPr/>
      <dgm:t>
        <a:bodyPr/>
        <a:lstStyle/>
        <a:p>
          <a:endParaRPr lang="en-US"/>
        </a:p>
      </dgm:t>
    </dgm:pt>
    <dgm:pt modelId="{53E57F5F-DD08-43C4-B9A2-51011DDF2669}">
      <dgm:prSet phldrT="[Text]" custT="1"/>
      <dgm:spPr/>
      <dgm:t>
        <a:bodyPr/>
        <a:lstStyle/>
        <a:p>
          <a:r>
            <a:rPr lang="pl-PL" sz="3300" noProof="0" dirty="0" smtClean="0"/>
            <a:t> </a:t>
          </a:r>
          <a:r>
            <a:rPr lang="pl-PL" sz="3300" noProof="0" dirty="0" smtClean="0">
              <a:solidFill>
                <a:schemeClr val="tx1"/>
              </a:solidFill>
            </a:rPr>
            <a:t>P</a:t>
          </a:r>
          <a:r>
            <a:rPr lang="pl-PL" sz="2000" noProof="0" dirty="0" smtClean="0">
              <a:solidFill>
                <a:schemeClr val="tx1"/>
              </a:solidFill>
            </a:rPr>
            <a:t>owiatowe Centrum Pomocy Rodzinie </a:t>
          </a:r>
          <a:endParaRPr lang="pl-PL" sz="2000" noProof="0" dirty="0">
            <a:solidFill>
              <a:schemeClr val="tx1"/>
            </a:solidFill>
          </a:endParaRPr>
        </a:p>
      </dgm:t>
    </dgm:pt>
    <dgm:pt modelId="{2B3D4707-8ACF-4CB8-A1F7-33630C830A2F}" type="parTrans" cxnId="{97B2296C-304F-484A-8F65-389D137F9E45}">
      <dgm:prSet/>
      <dgm:spPr/>
      <dgm:t>
        <a:bodyPr/>
        <a:lstStyle/>
        <a:p>
          <a:endParaRPr lang="en-US"/>
        </a:p>
      </dgm:t>
    </dgm:pt>
    <dgm:pt modelId="{0F7D8E33-49D1-4AE5-8262-C3B7BB57E817}" type="sibTrans" cxnId="{97B2296C-304F-484A-8F65-389D137F9E45}">
      <dgm:prSet/>
      <dgm:spPr/>
      <dgm:t>
        <a:bodyPr/>
        <a:lstStyle/>
        <a:p>
          <a:endParaRPr lang="en-US"/>
        </a:p>
      </dgm:t>
    </dgm:pt>
    <dgm:pt modelId="{EB7690CF-0D10-4C56-9C55-78261950F71E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dirty="0" smtClean="0"/>
            <a:t>utworzony na podstawie ustawy z dnia 5 czerwca 1998 r. o samorządzie powiatowym art. 12  lit. i przez Uchwałę Rady Powiatu</a:t>
          </a:r>
          <a:endParaRPr lang="pl-PL" sz="1200" noProof="0" dirty="0"/>
        </a:p>
      </dgm:t>
    </dgm:pt>
    <dgm:pt modelId="{8CB28D3D-5170-4310-BFC7-EE380F6C1986}" type="parTrans" cxnId="{E3FC6ED6-0A67-47F7-BBFD-25D1C0B3958E}">
      <dgm:prSet/>
      <dgm:spPr/>
      <dgm:t>
        <a:bodyPr/>
        <a:lstStyle/>
        <a:p>
          <a:endParaRPr lang="en-US"/>
        </a:p>
      </dgm:t>
    </dgm:pt>
    <dgm:pt modelId="{FD379BED-6846-4136-8150-C6696CA6C46F}" type="sibTrans" cxnId="{E3FC6ED6-0A67-47F7-BBFD-25D1C0B3958E}">
      <dgm:prSet/>
      <dgm:spPr/>
      <dgm:t>
        <a:bodyPr/>
        <a:lstStyle/>
        <a:p>
          <a:endParaRPr lang="en-US"/>
        </a:p>
      </dgm:t>
    </dgm:pt>
    <dgm:pt modelId="{F465F03D-E5A9-48EF-A1D0-C55C98D0E63C}">
      <dgm:prSet phldrT="[Text]" custT="1"/>
      <dgm:spPr/>
      <dgm:t>
        <a:bodyPr/>
        <a:lstStyle/>
        <a:p>
          <a:pPr algn="ctr"/>
          <a:r>
            <a:rPr lang="pl-PL" sz="2000" noProof="0" dirty="0" smtClean="0">
              <a:solidFill>
                <a:schemeClr val="tx1"/>
              </a:solidFill>
            </a:rPr>
            <a:t>Ośrodek Pomocy Społecznej </a:t>
          </a:r>
          <a:endParaRPr lang="pl-PL" sz="2000" noProof="0" dirty="0">
            <a:solidFill>
              <a:schemeClr val="tx1"/>
            </a:solidFill>
          </a:endParaRPr>
        </a:p>
      </dgm:t>
    </dgm:pt>
    <dgm:pt modelId="{C7793DA8-0FB6-4234-9217-BDD47E671F83}" type="parTrans" cxnId="{4BBFDC24-BD8F-4797-89E0-EAEFADFCCFB0}">
      <dgm:prSet/>
      <dgm:spPr/>
      <dgm:t>
        <a:bodyPr/>
        <a:lstStyle/>
        <a:p>
          <a:endParaRPr lang="en-US"/>
        </a:p>
      </dgm:t>
    </dgm:pt>
    <dgm:pt modelId="{7157036A-AAC2-4493-A2C1-A607D667B620}" type="sibTrans" cxnId="{4BBFDC24-BD8F-4797-89E0-EAEFADFCCFB0}">
      <dgm:prSet/>
      <dgm:spPr/>
      <dgm:t>
        <a:bodyPr/>
        <a:lstStyle/>
        <a:p>
          <a:endParaRPr lang="en-US"/>
        </a:p>
      </dgm:t>
    </dgm:pt>
    <dgm:pt modelId="{2AAFBE6F-94CB-49EE-8E39-E2B8E88B58D4}">
      <dgm:prSet phldrT="[Text]" custT="1"/>
      <dgm:spPr/>
      <dgm:t>
        <a:bodyPr/>
        <a:lstStyle/>
        <a:p>
          <a:pPr marL="114300" indent="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noProof="0" dirty="0" smtClean="0"/>
            <a:t>Utworzony na podstawie art. 18 ust. 2 pkt. 9 lit h. ustawy z dnia 8 marca 1990 r. o samorządzie gminnym  Uchwałą Rady Gminy </a:t>
          </a:r>
          <a:endParaRPr lang="pl-PL" sz="1400" noProof="0" dirty="0"/>
        </a:p>
      </dgm:t>
    </dgm:pt>
    <dgm:pt modelId="{F4A3055D-317F-45C5-AE07-2DD9DAFE600F}" type="parTrans" cxnId="{EE58E541-388C-4364-B07B-EA15580B19F6}">
      <dgm:prSet/>
      <dgm:spPr/>
      <dgm:t>
        <a:bodyPr/>
        <a:lstStyle/>
        <a:p>
          <a:endParaRPr lang="en-US"/>
        </a:p>
      </dgm:t>
    </dgm:pt>
    <dgm:pt modelId="{714D8A03-3A93-4AF9-BE35-ACA80137EB53}" type="sibTrans" cxnId="{EE58E541-388C-4364-B07B-EA15580B19F6}">
      <dgm:prSet/>
      <dgm:spPr/>
      <dgm:t>
        <a:bodyPr/>
        <a:lstStyle/>
        <a:p>
          <a:endParaRPr lang="en-US"/>
        </a:p>
      </dgm:t>
    </dgm:pt>
    <dgm:pt modelId="{09E18251-E36B-41C4-83A4-140F16CFE0B5}">
      <dgm:prSet custT="1"/>
      <dgm:spPr/>
      <dgm:t>
        <a:bodyPr/>
        <a:lstStyle/>
        <a:p>
          <a:r>
            <a:rPr lang="pl-PL" sz="1400" dirty="0" smtClean="0"/>
            <a:t>utworzony na podstawie Uchwały Sejmiku Województwa Lubelskiego z dnia 24 listopada 2003 r. zgodnie z art. 18 pkt. 19 lit. f ustawy z dnia 5.06.1998 r. o samorządzie województwa</a:t>
          </a:r>
          <a:endParaRPr lang="pl-PL" sz="1400" dirty="0"/>
        </a:p>
      </dgm:t>
    </dgm:pt>
    <dgm:pt modelId="{176F111C-BCB2-49D1-AC9C-304138147247}" type="parTrans" cxnId="{92391BFA-900C-4F93-A596-3911F2D1685E}">
      <dgm:prSet/>
      <dgm:spPr/>
      <dgm:t>
        <a:bodyPr/>
        <a:lstStyle/>
        <a:p>
          <a:endParaRPr lang="pl-PL"/>
        </a:p>
      </dgm:t>
    </dgm:pt>
    <dgm:pt modelId="{274F5134-2293-49C2-B09B-5AB8C328F6C4}" type="sibTrans" cxnId="{92391BFA-900C-4F93-A596-3911F2D1685E}">
      <dgm:prSet/>
      <dgm:spPr/>
      <dgm:t>
        <a:bodyPr/>
        <a:lstStyle/>
        <a:p>
          <a:endParaRPr lang="pl-PL"/>
        </a:p>
      </dgm:t>
    </dgm:pt>
    <dgm:pt modelId="{6A754406-70EA-43DF-8F5F-2CBF0369AF3F}">
      <dgm:prSet custT="1"/>
      <dgm:spPr/>
      <dgm:t>
        <a:bodyPr/>
        <a:lstStyle/>
        <a:p>
          <a:r>
            <a:rPr lang="pl-PL" sz="1400" dirty="0" smtClean="0"/>
            <a:t>działa na podstawie ustawy z dnia 12 marca 2004 r. o pomocy społecznej art. 113</a:t>
          </a:r>
          <a:endParaRPr lang="pl-PL" sz="1400" dirty="0"/>
        </a:p>
      </dgm:t>
    </dgm:pt>
    <dgm:pt modelId="{FCC5E67E-7D9A-4AC3-84E5-48FC267E4E0B}" type="parTrans" cxnId="{87405790-301C-402B-B702-B1F34ED64BC7}">
      <dgm:prSet/>
      <dgm:spPr/>
    </dgm:pt>
    <dgm:pt modelId="{4F854F58-9C0F-477E-9FB5-5FAC4F39BD2C}" type="sibTrans" cxnId="{87405790-301C-402B-B702-B1F34ED64BC7}">
      <dgm:prSet/>
      <dgm:spPr/>
    </dgm:pt>
    <dgm:pt modelId="{E737562B-8E55-4AB1-80F5-75AFD8BCC945}">
      <dgm:prSet custT="1"/>
      <dgm:spPr/>
      <dgm:t>
        <a:bodyPr/>
        <a:lstStyle/>
        <a:p>
          <a:r>
            <a:rPr lang="pl-PL" sz="1400" dirty="0" smtClean="0"/>
            <a:t>posiada Statut nadany Uchwałą Sejmiku Woj. Lubelskiego z dnia 6 czerwca 2006 r.</a:t>
          </a:r>
          <a:endParaRPr lang="pl-PL" sz="1400" dirty="0"/>
        </a:p>
      </dgm:t>
    </dgm:pt>
    <dgm:pt modelId="{4C8928C5-43AB-42B8-8723-2A34900D2F21}" type="parTrans" cxnId="{687678F2-C980-4624-AFFA-2E6B60EEC77B}">
      <dgm:prSet/>
      <dgm:spPr/>
    </dgm:pt>
    <dgm:pt modelId="{8EE61C21-490D-4B93-8D51-4AFD403FD278}" type="sibTrans" cxnId="{687678F2-C980-4624-AFFA-2E6B60EEC77B}">
      <dgm:prSet/>
      <dgm:spPr/>
    </dgm:pt>
    <dgm:pt modelId="{350F9138-9415-4344-9C52-9A8BA4053364}">
      <dgm:prSet custT="1"/>
      <dgm:spPr>
        <a:solidFill>
          <a:srgbClr val="00B0F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400" dirty="0" smtClean="0"/>
            <a:t>działa na podstawie ustawy z dnia 12 marca 2004 r. o pomocy społecznej art. 112</a:t>
          </a:r>
          <a:endParaRPr lang="pl-PL" sz="1400" dirty="0"/>
        </a:p>
      </dgm:t>
    </dgm:pt>
    <dgm:pt modelId="{FED3FE1F-34D0-425E-AC57-9A9C4E3E6CF9}" type="parTrans" cxnId="{96E456ED-3150-41A4-954A-9679258FF3A9}">
      <dgm:prSet/>
      <dgm:spPr/>
    </dgm:pt>
    <dgm:pt modelId="{979E27E9-D73A-491E-9511-ACCDCE79D3B4}" type="sibTrans" cxnId="{96E456ED-3150-41A4-954A-9679258FF3A9}">
      <dgm:prSet/>
      <dgm:spPr/>
    </dgm:pt>
    <dgm:pt modelId="{EE7372FF-FF40-4675-A27A-867A43DE4CB5}">
      <dgm:prSet custT="1"/>
      <dgm:spPr>
        <a:solidFill>
          <a:srgbClr val="00B0F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800" dirty="0" smtClean="0"/>
        </a:p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l-PL" dirty="0"/>
        </a:p>
      </dgm:t>
    </dgm:pt>
    <dgm:pt modelId="{B91CCAB2-3902-44F7-95AD-8FFA048F042B}" type="parTrans" cxnId="{9C307E00-E529-44CF-9617-8B6EE14BAAF8}">
      <dgm:prSet/>
      <dgm:spPr/>
    </dgm:pt>
    <dgm:pt modelId="{2B5B3248-4CD4-4FE6-9FA9-697C9D571A6B}" type="sibTrans" cxnId="{9C307E00-E529-44CF-9617-8B6EE14BAAF8}">
      <dgm:prSet/>
      <dgm:spPr/>
    </dgm:pt>
    <dgm:pt modelId="{45433415-17EF-4706-B0B9-45D4B5BB7C3D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l-PL" sz="1200" noProof="0" dirty="0"/>
        </a:p>
      </dgm:t>
    </dgm:pt>
    <dgm:pt modelId="{4FB56C5E-D6EA-479D-9BA5-1CD4D23AFCBA}" type="parTrans" cxnId="{EFC994E1-1DCC-4F71-9D4F-388528E7A12E}">
      <dgm:prSet/>
      <dgm:spPr/>
    </dgm:pt>
    <dgm:pt modelId="{72E6557E-733B-4484-8CA9-4DEB67820187}" type="sibTrans" cxnId="{EFC994E1-1DCC-4F71-9D4F-388528E7A12E}">
      <dgm:prSet/>
      <dgm:spPr/>
    </dgm:pt>
    <dgm:pt modelId="{5EAA2822-67CD-46C1-970B-DCF8A08745DB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l-PL" sz="1200" noProof="0" dirty="0"/>
        </a:p>
      </dgm:t>
    </dgm:pt>
    <dgm:pt modelId="{EC0FD225-58AB-480F-A4C6-5EA8F46EF434}" type="parTrans" cxnId="{6792A73F-B5C6-425C-A7CE-F4F8CB544BF1}">
      <dgm:prSet/>
      <dgm:spPr/>
    </dgm:pt>
    <dgm:pt modelId="{6BFF7DB6-1264-428C-9C24-9FB65A808963}" type="sibTrans" cxnId="{6792A73F-B5C6-425C-A7CE-F4F8CB544BF1}">
      <dgm:prSet/>
      <dgm:spPr/>
    </dgm:pt>
    <dgm:pt modelId="{BB840198-B575-4049-87F6-2C380634D00D}">
      <dgm:prSet custT="1"/>
      <dgm:spPr>
        <a:solidFill>
          <a:srgbClr val="00B0F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400" dirty="0" smtClean="0"/>
            <a:t>posiada Statut nadany Uchwałą  Zarządu Powiatu </a:t>
          </a:r>
          <a:endParaRPr lang="pl-PL" sz="1400" dirty="0"/>
        </a:p>
      </dgm:t>
    </dgm:pt>
    <dgm:pt modelId="{732AD9A7-5493-419E-A978-F893FA448704}" type="parTrans" cxnId="{B0A4580C-8C8C-4E6D-BA0D-C3AE3B5636CE}">
      <dgm:prSet/>
      <dgm:spPr/>
    </dgm:pt>
    <dgm:pt modelId="{39625A1D-72EA-43C6-8CEB-09C30B5F23CE}" type="sibTrans" cxnId="{B0A4580C-8C8C-4E6D-BA0D-C3AE3B5636CE}">
      <dgm:prSet/>
      <dgm:spPr/>
    </dgm:pt>
    <dgm:pt modelId="{68A53879-58AE-47F3-97E1-EA39351672C1}">
      <dgm:prSet phldrT="[Text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400" dirty="0" smtClean="0"/>
            <a:t>działa na podstawie ustawy z dnia 12 marca 2004 r. o pomocy społecznej art. 110</a:t>
          </a:r>
          <a:endParaRPr lang="pl-PL" sz="1400" noProof="0" dirty="0"/>
        </a:p>
      </dgm:t>
    </dgm:pt>
    <dgm:pt modelId="{C91448B9-AFD3-44B7-B7BD-B19F94846CCC}" type="parTrans" cxnId="{350EA911-80BD-4BE1-8ECF-A6FAEA9C3089}">
      <dgm:prSet/>
      <dgm:spPr/>
    </dgm:pt>
    <dgm:pt modelId="{6F3FAD5F-CFED-4722-91FF-6D4217E2A312}" type="sibTrans" cxnId="{350EA911-80BD-4BE1-8ECF-A6FAEA9C3089}">
      <dgm:prSet/>
      <dgm:spPr/>
    </dgm:pt>
    <dgm:pt modelId="{6E5EB62A-ABC5-4454-9176-E5F96590E539}">
      <dgm:prSet phldrT="[Text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400" dirty="0" smtClean="0"/>
            <a:t>Posiada Statut nadany  Uchwałą Rady Gminy lub Rady Miasta</a:t>
          </a:r>
        </a:p>
        <a:p>
          <a:pPr algn="just"/>
          <a:endParaRPr lang="pl-PL" sz="1400" noProof="0" dirty="0"/>
        </a:p>
      </dgm:t>
    </dgm:pt>
    <dgm:pt modelId="{6052B7C7-3295-4DBB-BB8D-5499E2071254}" type="parTrans" cxnId="{BF471C42-22D0-441C-86BE-F2DC83947BBC}">
      <dgm:prSet/>
      <dgm:spPr/>
    </dgm:pt>
    <dgm:pt modelId="{0C72E3DF-01AD-4E1A-BADA-4B2D3FDB70BA}" type="sibTrans" cxnId="{BF471C42-22D0-441C-86BE-F2DC83947BBC}">
      <dgm:prSet/>
      <dgm:spPr/>
    </dgm:pt>
    <dgm:pt modelId="{97105E81-2EE1-420E-AC6E-AD066675DCC6}" type="pres">
      <dgm:prSet presAssocID="{286A974B-6580-408B-8630-B1AB03928C5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F12F8D-0B88-4402-80B1-B000DE2AF302}" type="pres">
      <dgm:prSet presAssocID="{556AA660-3FAE-4494-A194-3CA22004BBCE}" presName="linNode" presStyleCnt="0"/>
      <dgm:spPr/>
      <dgm:t>
        <a:bodyPr/>
        <a:lstStyle/>
        <a:p>
          <a:endParaRPr lang="en-US"/>
        </a:p>
      </dgm:t>
    </dgm:pt>
    <dgm:pt modelId="{416523E1-7AFD-424A-9181-D4DF01DE7770}" type="pres">
      <dgm:prSet presAssocID="{556AA660-3FAE-4494-A194-3CA22004BBCE}" presName="parentText" presStyleLbl="node1" presStyleIdx="0" presStyleCnt="3" custLinFactNeighborX="-543" custLinFactNeighborY="-509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C0EA2-C893-468B-90CC-8534D0DFB1C6}" type="pres">
      <dgm:prSet presAssocID="{556AA660-3FAE-4494-A194-3CA22004BBCE}" presName="descendantText" presStyleLbl="alignAccFollowNode1" presStyleIdx="0" presStyleCnt="3" custScaleY="143162" custLinFactNeighborX="308" custLinFactNeighborY="5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0AE93-1887-49E1-98E4-51DE746BD4A2}" type="pres">
      <dgm:prSet presAssocID="{8E308EDC-1E7C-44E9-ACB4-864A1C584292}" presName="sp" presStyleCnt="0"/>
      <dgm:spPr/>
      <dgm:t>
        <a:bodyPr/>
        <a:lstStyle/>
        <a:p>
          <a:endParaRPr lang="en-US"/>
        </a:p>
      </dgm:t>
    </dgm:pt>
    <dgm:pt modelId="{9E3F6FA2-BA5C-4016-89F3-CBDB626FB88D}" type="pres">
      <dgm:prSet presAssocID="{53E57F5F-DD08-43C4-B9A2-51011DDF2669}" presName="linNode" presStyleCnt="0"/>
      <dgm:spPr/>
      <dgm:t>
        <a:bodyPr/>
        <a:lstStyle/>
        <a:p>
          <a:endParaRPr lang="en-US"/>
        </a:p>
      </dgm:t>
    </dgm:pt>
    <dgm:pt modelId="{89AF2FD7-4AC6-4C4E-8A89-D351A0BC1398}" type="pres">
      <dgm:prSet presAssocID="{53E57F5F-DD08-43C4-B9A2-51011DDF266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6C747-9AA8-47B0-8236-EB479BDCCDD3}" type="pres">
      <dgm:prSet presAssocID="{53E57F5F-DD08-43C4-B9A2-51011DDF2669}" presName="descendantText" presStyleLbl="alignAccFollowNode1" presStyleIdx="1" presStyleCnt="3" custScaleY="113879" custLinFactNeighborX="308" custLinFactNeighborY="106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B6954-4882-4636-BEB3-6087BA58A329}" type="pres">
      <dgm:prSet presAssocID="{0F7D8E33-49D1-4AE5-8262-C3B7BB57E817}" presName="sp" presStyleCnt="0"/>
      <dgm:spPr/>
      <dgm:t>
        <a:bodyPr/>
        <a:lstStyle/>
        <a:p>
          <a:endParaRPr lang="en-US"/>
        </a:p>
      </dgm:t>
    </dgm:pt>
    <dgm:pt modelId="{5B873FD0-9EBD-4A72-B12B-D08EDEF1CF4E}" type="pres">
      <dgm:prSet presAssocID="{F465F03D-E5A9-48EF-A1D0-C55C98D0E63C}" presName="linNode" presStyleCnt="0"/>
      <dgm:spPr/>
      <dgm:t>
        <a:bodyPr/>
        <a:lstStyle/>
        <a:p>
          <a:endParaRPr lang="en-US"/>
        </a:p>
      </dgm:t>
    </dgm:pt>
    <dgm:pt modelId="{73825223-DA8A-4619-9D6E-106BD161412E}" type="pres">
      <dgm:prSet presAssocID="{F465F03D-E5A9-48EF-A1D0-C55C98D0E63C}" presName="parentText" presStyleLbl="node1" presStyleIdx="2" presStyleCnt="3" custLinFactNeighborX="813" custLinFactNeighborY="514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F352E3-E207-489F-AFAC-76BB3D3E04DE}" type="pres">
      <dgm:prSet presAssocID="{F465F03D-E5A9-48EF-A1D0-C55C98D0E63C}" presName="descendantText" presStyleLbl="alignAccFollowNode1" presStyleIdx="2" presStyleCnt="3" custLinFactNeighborX="2720" custLinFactNeighborY="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140B7E-56D0-4B26-958C-A8E4C9C17B8C}" type="presOf" srcId="{68A53879-58AE-47F3-97E1-EA39351672C1}" destId="{94F352E3-E207-489F-AFAC-76BB3D3E04DE}" srcOrd="0" destOrd="1" presId="urn:microsoft.com/office/officeart/2005/8/layout/vList5#1"/>
    <dgm:cxn modelId="{E3FC6ED6-0A67-47F7-BBFD-25D1C0B3958E}" srcId="{53E57F5F-DD08-43C4-B9A2-51011DDF2669}" destId="{EB7690CF-0D10-4C56-9C55-78261950F71E}" srcOrd="2" destOrd="0" parTransId="{8CB28D3D-5170-4310-BFC7-EE380F6C1986}" sibTransId="{FD379BED-6846-4136-8150-C6696CA6C46F}"/>
    <dgm:cxn modelId="{97B2296C-304F-484A-8F65-389D137F9E45}" srcId="{286A974B-6580-408B-8630-B1AB03928C50}" destId="{53E57F5F-DD08-43C4-B9A2-51011DDF2669}" srcOrd="1" destOrd="0" parTransId="{2B3D4707-8ACF-4CB8-A1F7-33630C830A2F}" sibTransId="{0F7D8E33-49D1-4AE5-8262-C3B7BB57E817}"/>
    <dgm:cxn modelId="{6792A73F-B5C6-425C-A7CE-F4F8CB544BF1}" srcId="{53E57F5F-DD08-43C4-B9A2-51011DDF2669}" destId="{5EAA2822-67CD-46C1-970B-DCF8A08745DB}" srcOrd="1" destOrd="0" parTransId="{EC0FD225-58AB-480F-A4C6-5EA8F46EF434}" sibTransId="{6BFF7DB6-1264-428C-9C24-9FB65A808963}"/>
    <dgm:cxn modelId="{0AAB8791-C375-4807-90D7-4B5CAE528BA7}" type="presOf" srcId="{556AA660-3FAE-4494-A194-3CA22004BBCE}" destId="{416523E1-7AFD-424A-9181-D4DF01DE7770}" srcOrd="0" destOrd="0" presId="urn:microsoft.com/office/officeart/2005/8/layout/vList5#1"/>
    <dgm:cxn modelId="{87405790-301C-402B-B702-B1F34ED64BC7}" srcId="{556AA660-3FAE-4494-A194-3CA22004BBCE}" destId="{6A754406-70EA-43DF-8F5F-2CBF0369AF3F}" srcOrd="2" destOrd="0" parTransId="{FCC5E67E-7D9A-4AC3-84E5-48FC267E4E0B}" sibTransId="{4F854F58-9C0F-477E-9FB5-5FAC4F39BD2C}"/>
    <dgm:cxn modelId="{9D4C8C24-5AD3-430F-8591-00B19BD01E42}" srcId="{286A974B-6580-408B-8630-B1AB03928C50}" destId="{556AA660-3FAE-4494-A194-3CA22004BBCE}" srcOrd="0" destOrd="0" parTransId="{09B0A48E-F71A-43B0-B2BD-0F0DCFEA1D4E}" sibTransId="{8E308EDC-1E7C-44E9-ACB4-864A1C584292}"/>
    <dgm:cxn modelId="{BF0BF356-6382-4C0D-A68B-8ADB883ABF43}" srcId="{556AA660-3FAE-4494-A194-3CA22004BBCE}" destId="{661AD22D-8E6A-4B69-B949-635E143878B5}" srcOrd="0" destOrd="0" parTransId="{6C55E800-BA8B-4FC5-81DF-49B2AE10AAC2}" sibTransId="{89EED0C8-4DF7-45BB-9C72-E95FC450AA4E}"/>
    <dgm:cxn modelId="{C6F7B619-8D29-42A7-BEF3-4472844A6C71}" type="presOf" srcId="{EB7690CF-0D10-4C56-9C55-78261950F71E}" destId="{FD06C747-9AA8-47B0-8236-EB479BDCCDD3}" srcOrd="0" destOrd="2" presId="urn:microsoft.com/office/officeart/2005/8/layout/vList5#1"/>
    <dgm:cxn modelId="{0F44243C-9661-4830-B018-025B9F0820F3}" type="presOf" srcId="{09E18251-E36B-41C4-83A4-140F16CFE0B5}" destId="{8ABC0EA2-C893-468B-90CC-8534D0DFB1C6}" srcOrd="0" destOrd="1" presId="urn:microsoft.com/office/officeart/2005/8/layout/vList5#1"/>
    <dgm:cxn modelId="{9C4D7340-213C-4F0D-A369-C557D5B68333}" type="presOf" srcId="{F465F03D-E5A9-48EF-A1D0-C55C98D0E63C}" destId="{73825223-DA8A-4619-9D6E-106BD161412E}" srcOrd="0" destOrd="0" presId="urn:microsoft.com/office/officeart/2005/8/layout/vList5#1"/>
    <dgm:cxn modelId="{BF471C42-22D0-441C-86BE-F2DC83947BBC}" srcId="{F465F03D-E5A9-48EF-A1D0-C55C98D0E63C}" destId="{6E5EB62A-ABC5-4454-9176-E5F96590E539}" srcOrd="2" destOrd="0" parTransId="{6052B7C7-3295-4DBB-BB8D-5499E2071254}" sibTransId="{0C72E3DF-01AD-4E1A-BADA-4B2D3FDB70BA}"/>
    <dgm:cxn modelId="{4BBFDC24-BD8F-4797-89E0-EAEFADFCCFB0}" srcId="{286A974B-6580-408B-8630-B1AB03928C50}" destId="{F465F03D-E5A9-48EF-A1D0-C55C98D0E63C}" srcOrd="2" destOrd="0" parTransId="{C7793DA8-0FB6-4234-9217-BDD47E671F83}" sibTransId="{7157036A-AAC2-4493-A2C1-A607D667B620}"/>
    <dgm:cxn modelId="{2E181DDB-993F-4667-A6CB-51AA89D10039}" type="presOf" srcId="{350F9138-9415-4344-9C52-9A8BA4053364}" destId="{FD06C747-9AA8-47B0-8236-EB479BDCCDD3}" srcOrd="0" destOrd="3" presId="urn:microsoft.com/office/officeart/2005/8/layout/vList5#1"/>
    <dgm:cxn modelId="{86286463-0AC2-403A-AECA-701C9B5402FD}" type="presOf" srcId="{45433415-17EF-4706-B0B9-45D4B5BB7C3D}" destId="{FD06C747-9AA8-47B0-8236-EB479BDCCDD3}" srcOrd="0" destOrd="0" presId="urn:microsoft.com/office/officeart/2005/8/layout/vList5#1"/>
    <dgm:cxn modelId="{98095423-FE11-43F8-A947-449E4176BA68}" type="presOf" srcId="{5EAA2822-67CD-46C1-970B-DCF8A08745DB}" destId="{FD06C747-9AA8-47B0-8236-EB479BDCCDD3}" srcOrd="0" destOrd="1" presId="urn:microsoft.com/office/officeart/2005/8/layout/vList5#1"/>
    <dgm:cxn modelId="{6B8BFB06-5D9D-46C9-8498-3B018B754908}" type="presOf" srcId="{53E57F5F-DD08-43C4-B9A2-51011DDF2669}" destId="{89AF2FD7-4AC6-4C4E-8A89-D351A0BC1398}" srcOrd="0" destOrd="0" presId="urn:microsoft.com/office/officeart/2005/8/layout/vList5#1"/>
    <dgm:cxn modelId="{0E58B289-02BB-4907-AE53-6055518C6F99}" type="presOf" srcId="{2AAFBE6F-94CB-49EE-8E39-E2B8E88B58D4}" destId="{94F352E3-E207-489F-AFAC-76BB3D3E04DE}" srcOrd="0" destOrd="0" presId="urn:microsoft.com/office/officeart/2005/8/layout/vList5#1"/>
    <dgm:cxn modelId="{51EB98CE-A4E5-40AD-984B-EDD108D2E1CB}" type="presOf" srcId="{661AD22D-8E6A-4B69-B949-635E143878B5}" destId="{8ABC0EA2-C893-468B-90CC-8534D0DFB1C6}" srcOrd="0" destOrd="0" presId="urn:microsoft.com/office/officeart/2005/8/layout/vList5#1"/>
    <dgm:cxn modelId="{A65DF60A-C9B5-4933-B9DC-02DC9AE7A6EA}" type="presOf" srcId="{E737562B-8E55-4AB1-80F5-75AFD8BCC945}" destId="{8ABC0EA2-C893-468B-90CC-8534D0DFB1C6}" srcOrd="0" destOrd="3" presId="urn:microsoft.com/office/officeart/2005/8/layout/vList5#1"/>
    <dgm:cxn modelId="{EFC994E1-1DCC-4F71-9D4F-388528E7A12E}" srcId="{53E57F5F-DD08-43C4-B9A2-51011DDF2669}" destId="{45433415-17EF-4706-B0B9-45D4B5BB7C3D}" srcOrd="0" destOrd="0" parTransId="{4FB56C5E-D6EA-479D-9BA5-1CD4D23AFCBA}" sibTransId="{72E6557E-733B-4484-8CA9-4DEB67820187}"/>
    <dgm:cxn modelId="{9C307E00-E529-44CF-9617-8B6EE14BAAF8}" srcId="{53E57F5F-DD08-43C4-B9A2-51011DDF2669}" destId="{EE7372FF-FF40-4675-A27A-867A43DE4CB5}" srcOrd="5" destOrd="0" parTransId="{B91CCAB2-3902-44F7-95AD-8FFA048F042B}" sibTransId="{2B5B3248-4CD4-4FE6-9FA9-697C9D571A6B}"/>
    <dgm:cxn modelId="{261D07B9-3226-4A48-A09C-29AB6774FBB1}" type="presOf" srcId="{EE7372FF-FF40-4675-A27A-867A43DE4CB5}" destId="{FD06C747-9AA8-47B0-8236-EB479BDCCDD3}" srcOrd="0" destOrd="5" presId="urn:microsoft.com/office/officeart/2005/8/layout/vList5#1"/>
    <dgm:cxn modelId="{687678F2-C980-4624-AFFA-2E6B60EEC77B}" srcId="{556AA660-3FAE-4494-A194-3CA22004BBCE}" destId="{E737562B-8E55-4AB1-80F5-75AFD8BCC945}" srcOrd="3" destOrd="0" parTransId="{4C8928C5-43AB-42B8-8723-2A34900D2F21}" sibTransId="{8EE61C21-490D-4B93-8D51-4AFD403FD278}"/>
    <dgm:cxn modelId="{B0A4580C-8C8C-4E6D-BA0D-C3AE3B5636CE}" srcId="{53E57F5F-DD08-43C4-B9A2-51011DDF2669}" destId="{BB840198-B575-4049-87F6-2C380634D00D}" srcOrd="4" destOrd="0" parTransId="{732AD9A7-5493-419E-A978-F893FA448704}" sibTransId="{39625A1D-72EA-43C6-8CEB-09C30B5F23CE}"/>
    <dgm:cxn modelId="{92391BFA-900C-4F93-A596-3911F2D1685E}" srcId="{556AA660-3FAE-4494-A194-3CA22004BBCE}" destId="{09E18251-E36B-41C4-83A4-140F16CFE0B5}" srcOrd="1" destOrd="0" parTransId="{176F111C-BCB2-49D1-AC9C-304138147247}" sibTransId="{274F5134-2293-49C2-B09B-5AB8C328F6C4}"/>
    <dgm:cxn modelId="{6DC54A5D-A7C0-4D8C-AC62-C532473C8174}" type="presOf" srcId="{6A754406-70EA-43DF-8F5F-2CBF0369AF3F}" destId="{8ABC0EA2-C893-468B-90CC-8534D0DFB1C6}" srcOrd="0" destOrd="2" presId="urn:microsoft.com/office/officeart/2005/8/layout/vList5#1"/>
    <dgm:cxn modelId="{EE58E541-388C-4364-B07B-EA15580B19F6}" srcId="{F465F03D-E5A9-48EF-A1D0-C55C98D0E63C}" destId="{2AAFBE6F-94CB-49EE-8E39-E2B8E88B58D4}" srcOrd="0" destOrd="0" parTransId="{F4A3055D-317F-45C5-AE07-2DD9DAFE600F}" sibTransId="{714D8A03-3A93-4AF9-BE35-ACA80137EB53}"/>
    <dgm:cxn modelId="{96E456ED-3150-41A4-954A-9679258FF3A9}" srcId="{53E57F5F-DD08-43C4-B9A2-51011DDF2669}" destId="{350F9138-9415-4344-9C52-9A8BA4053364}" srcOrd="3" destOrd="0" parTransId="{FED3FE1F-34D0-425E-AC57-9A9C4E3E6CF9}" sibTransId="{979E27E9-D73A-491E-9511-ACCDCE79D3B4}"/>
    <dgm:cxn modelId="{77F58566-2875-43E8-83DD-B6E7217E088B}" type="presOf" srcId="{6E5EB62A-ABC5-4454-9176-E5F96590E539}" destId="{94F352E3-E207-489F-AFAC-76BB3D3E04DE}" srcOrd="0" destOrd="2" presId="urn:microsoft.com/office/officeart/2005/8/layout/vList5#1"/>
    <dgm:cxn modelId="{ACF801FB-B6E3-4608-ACE9-9F779939116F}" type="presOf" srcId="{286A974B-6580-408B-8630-B1AB03928C50}" destId="{97105E81-2EE1-420E-AC6E-AD066675DCC6}" srcOrd="0" destOrd="0" presId="urn:microsoft.com/office/officeart/2005/8/layout/vList5#1"/>
    <dgm:cxn modelId="{C723AC9E-A47A-445D-8B1B-7F87C25EFDE1}" type="presOf" srcId="{BB840198-B575-4049-87F6-2C380634D00D}" destId="{FD06C747-9AA8-47B0-8236-EB479BDCCDD3}" srcOrd="0" destOrd="4" presId="urn:microsoft.com/office/officeart/2005/8/layout/vList5#1"/>
    <dgm:cxn modelId="{350EA911-80BD-4BE1-8ECF-A6FAEA9C3089}" srcId="{F465F03D-E5A9-48EF-A1D0-C55C98D0E63C}" destId="{68A53879-58AE-47F3-97E1-EA39351672C1}" srcOrd="1" destOrd="0" parTransId="{C91448B9-AFD3-44B7-B7BD-B19F94846CCC}" sibTransId="{6F3FAD5F-CFED-4722-91FF-6D4217E2A312}"/>
    <dgm:cxn modelId="{DFC2274F-BE39-4100-A069-A4B5AB72DF95}" type="presParOf" srcId="{97105E81-2EE1-420E-AC6E-AD066675DCC6}" destId="{B5F12F8D-0B88-4402-80B1-B000DE2AF302}" srcOrd="0" destOrd="0" presId="urn:microsoft.com/office/officeart/2005/8/layout/vList5#1"/>
    <dgm:cxn modelId="{12DCFD80-6EF4-4125-96B7-71E93AF3E613}" type="presParOf" srcId="{B5F12F8D-0B88-4402-80B1-B000DE2AF302}" destId="{416523E1-7AFD-424A-9181-D4DF01DE7770}" srcOrd="0" destOrd="0" presId="urn:microsoft.com/office/officeart/2005/8/layout/vList5#1"/>
    <dgm:cxn modelId="{3476E3A2-EF67-4ED1-BE1C-E93099AD3595}" type="presParOf" srcId="{B5F12F8D-0B88-4402-80B1-B000DE2AF302}" destId="{8ABC0EA2-C893-468B-90CC-8534D0DFB1C6}" srcOrd="1" destOrd="0" presId="urn:microsoft.com/office/officeart/2005/8/layout/vList5#1"/>
    <dgm:cxn modelId="{53D75914-72CF-427A-B82A-26CA537BC38D}" type="presParOf" srcId="{97105E81-2EE1-420E-AC6E-AD066675DCC6}" destId="{9200AE93-1887-49E1-98E4-51DE746BD4A2}" srcOrd="1" destOrd="0" presId="urn:microsoft.com/office/officeart/2005/8/layout/vList5#1"/>
    <dgm:cxn modelId="{02F91CEF-CA65-4D05-A02A-AA85EEE265E7}" type="presParOf" srcId="{97105E81-2EE1-420E-AC6E-AD066675DCC6}" destId="{9E3F6FA2-BA5C-4016-89F3-CBDB626FB88D}" srcOrd="2" destOrd="0" presId="urn:microsoft.com/office/officeart/2005/8/layout/vList5#1"/>
    <dgm:cxn modelId="{9F50D845-F397-4454-A2FB-762006779961}" type="presParOf" srcId="{9E3F6FA2-BA5C-4016-89F3-CBDB626FB88D}" destId="{89AF2FD7-4AC6-4C4E-8A89-D351A0BC1398}" srcOrd="0" destOrd="0" presId="urn:microsoft.com/office/officeart/2005/8/layout/vList5#1"/>
    <dgm:cxn modelId="{3A6276CA-A766-4EFE-B44F-2A1C67C4BE92}" type="presParOf" srcId="{9E3F6FA2-BA5C-4016-89F3-CBDB626FB88D}" destId="{FD06C747-9AA8-47B0-8236-EB479BDCCDD3}" srcOrd="1" destOrd="0" presId="urn:microsoft.com/office/officeart/2005/8/layout/vList5#1"/>
    <dgm:cxn modelId="{B7114B6B-1CDD-4DD9-8CE1-6849803E411A}" type="presParOf" srcId="{97105E81-2EE1-420E-AC6E-AD066675DCC6}" destId="{0F4B6954-4882-4636-BEB3-6087BA58A329}" srcOrd="3" destOrd="0" presId="urn:microsoft.com/office/officeart/2005/8/layout/vList5#1"/>
    <dgm:cxn modelId="{20BAC3FE-22E3-44B7-A6A5-AF151C9C93E4}" type="presParOf" srcId="{97105E81-2EE1-420E-AC6E-AD066675DCC6}" destId="{5B873FD0-9EBD-4A72-B12B-D08EDEF1CF4E}" srcOrd="4" destOrd="0" presId="urn:microsoft.com/office/officeart/2005/8/layout/vList5#1"/>
    <dgm:cxn modelId="{ACD23FA1-03AD-4251-9027-13937BDCD6A5}" type="presParOf" srcId="{5B873FD0-9EBD-4A72-B12B-D08EDEF1CF4E}" destId="{73825223-DA8A-4619-9D6E-106BD161412E}" srcOrd="0" destOrd="0" presId="urn:microsoft.com/office/officeart/2005/8/layout/vList5#1"/>
    <dgm:cxn modelId="{63864B4D-C14E-4B3F-BC70-0C67AB7045A9}" type="presParOf" srcId="{5B873FD0-9EBD-4A72-B12B-D08EDEF1CF4E}" destId="{94F352E3-E207-489F-AFAC-76BB3D3E04DE}" srcOrd="1" destOrd="0" presId="urn:microsoft.com/office/officeart/2005/8/layout/vList5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BC0EA2-C893-468B-90CC-8534D0DFB1C6}">
      <dsp:nvSpPr>
        <dsp:cNvPr id="0" name=""/>
        <dsp:cNvSpPr/>
      </dsp:nvSpPr>
      <dsp:spPr>
        <a:xfrm rot="5400000">
          <a:off x="4799698" y="-1774529"/>
          <a:ext cx="1598003" cy="526180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tint val="40000"/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1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utworzony na podstawie Uchwały Sejmiku Województwa Lubelskiego z dnia 24 listopada 2003 r. zgodnie z art. 18 pkt. 19 lit. f ustawy z dnia 5.06.1998 r. o samorządzie województwa</a:t>
          </a:r>
          <a:endParaRPr lang="pl-P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działa na podstawie ustawy z dnia 12 marca 2004 r. o pomocy społecznej art. 113</a:t>
          </a:r>
          <a:endParaRPr lang="pl-P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posiada Statut nadany Uchwałą Sejmiku Woj. Lubelskiego z dnia 6 czerwca 2006 r.</a:t>
          </a:r>
          <a:endParaRPr lang="pl-PL" sz="1400" kern="1200" dirty="0"/>
        </a:p>
      </dsp:txBody>
      <dsp:txXfrm rot="-5400000">
        <a:off x="2967800" y="135377"/>
        <a:ext cx="5183792" cy="1441987"/>
      </dsp:txXfrm>
    </dsp:sp>
    <dsp:sp modelId="{416523E1-7AFD-424A-9181-D4DF01DE7770}">
      <dsp:nvSpPr>
        <dsp:cNvPr id="0" name=""/>
        <dsp:cNvSpPr/>
      </dsp:nvSpPr>
      <dsp:spPr>
        <a:xfrm>
          <a:off x="0" y="30674"/>
          <a:ext cx="2959762" cy="139527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noProof="0" dirty="0" smtClean="0"/>
            <a:t>Regionalny Ośrodek Polityki Społecznej</a:t>
          </a:r>
          <a:endParaRPr lang="pl-PL" sz="2000" kern="1200" noProof="0" dirty="0"/>
        </a:p>
      </dsp:txBody>
      <dsp:txXfrm>
        <a:off x="68112" y="98786"/>
        <a:ext cx="2823538" cy="1259051"/>
      </dsp:txXfrm>
    </dsp:sp>
    <dsp:sp modelId="{FD06C747-9AA8-47B0-8236-EB479BDCCDD3}">
      <dsp:nvSpPr>
        <dsp:cNvPr id="0" name=""/>
        <dsp:cNvSpPr/>
      </dsp:nvSpPr>
      <dsp:spPr>
        <a:xfrm rot="5400000">
          <a:off x="4960557" y="-218311"/>
          <a:ext cx="1271140" cy="5266944"/>
        </a:xfrm>
        <a:prstGeom prst="round2SameRect">
          <a:avLst/>
        </a:prstGeom>
        <a:solidFill>
          <a:srgbClr val="00B0F0">
            <a:alpha val="90000"/>
          </a:srgb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40000"/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200" kern="1200" noProof="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200" kern="1200" noProof="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utworzony na podstawie ustawy z dnia 5 czerwca 1998 r. o samorządzie powiatowym art. 12  lit. i przez Uchwałę Rady Powiatu</a:t>
          </a:r>
          <a:endParaRPr lang="pl-PL" sz="1200" kern="1200" noProof="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1400" kern="1200" dirty="0" smtClean="0"/>
            <a:t>działa na podstawie ustawy z dnia 12 marca 2004 r. o pomocy społecznej art. 112</a:t>
          </a:r>
          <a:endParaRPr lang="pl-PL" sz="14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1400" kern="1200" dirty="0" smtClean="0"/>
            <a:t>posiada Statut nadany Uchwałą  Zarządu Powiatu </a:t>
          </a:r>
          <a:endParaRPr lang="pl-PL" sz="14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pl-PL" sz="1800" kern="1200" dirty="0" smtClean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kern="1200" dirty="0"/>
        </a:p>
      </dsp:txBody>
      <dsp:txXfrm rot="-5400000">
        <a:off x="2962655" y="1841643"/>
        <a:ext cx="5204892" cy="1147036"/>
      </dsp:txXfrm>
    </dsp:sp>
    <dsp:sp modelId="{89AF2FD7-4AC6-4C4E-8A89-D351A0BC1398}">
      <dsp:nvSpPr>
        <dsp:cNvPr id="0" name=""/>
        <dsp:cNvSpPr/>
      </dsp:nvSpPr>
      <dsp:spPr>
        <a:xfrm>
          <a:off x="0" y="1598444"/>
          <a:ext cx="2962656" cy="139527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noProof="0" dirty="0" smtClean="0"/>
            <a:t> </a:t>
          </a:r>
          <a:r>
            <a:rPr lang="pl-PL" sz="3300" kern="1200" noProof="0" dirty="0" smtClean="0">
              <a:solidFill>
                <a:schemeClr val="tx1"/>
              </a:solidFill>
            </a:rPr>
            <a:t>P</a:t>
          </a:r>
          <a:r>
            <a:rPr lang="pl-PL" sz="2000" kern="1200" noProof="0" dirty="0" smtClean="0">
              <a:solidFill>
                <a:schemeClr val="tx1"/>
              </a:solidFill>
            </a:rPr>
            <a:t>owiatowe Centrum Pomocy Rodzinie </a:t>
          </a:r>
          <a:endParaRPr lang="pl-PL" sz="2000" kern="1200" noProof="0" dirty="0">
            <a:solidFill>
              <a:schemeClr val="tx1"/>
            </a:solidFill>
          </a:endParaRPr>
        </a:p>
      </dsp:txBody>
      <dsp:txXfrm>
        <a:off x="68112" y="1666556"/>
        <a:ext cx="2826432" cy="1259051"/>
      </dsp:txXfrm>
    </dsp:sp>
    <dsp:sp modelId="{94F352E3-E207-489F-AFAC-76BB3D3E04DE}">
      <dsp:nvSpPr>
        <dsp:cNvPr id="0" name=""/>
        <dsp:cNvSpPr/>
      </dsp:nvSpPr>
      <dsp:spPr>
        <a:xfrm rot="5400000">
          <a:off x="5038017" y="1061546"/>
          <a:ext cx="1116220" cy="5266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tint val="40000"/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114300" lvl="1" indent="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noProof="0" dirty="0" smtClean="0"/>
            <a:t>Utworzony na podstawie art. 18 ust. 2 pkt. 9 lit h. ustawy z dnia 8 marca 1990 r. o samorządzie gminnym  Uchwałą Rady Gminy </a:t>
          </a:r>
          <a:endParaRPr lang="pl-PL" sz="1400" kern="1200" noProof="0" dirty="0"/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1400" kern="1200" dirty="0" smtClean="0"/>
            <a:t>działa na podstawie ustawy z dnia 12 marca 2004 r. o pomocy społecznej art. 110</a:t>
          </a:r>
          <a:endParaRPr lang="pl-PL" sz="1400" kern="1200" noProof="0" dirty="0"/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l-PL" sz="1400" kern="1200" dirty="0" smtClean="0"/>
            <a:t>Posiada Statut nadany  Uchwałą Rady Gminy lub Rady Miasta</a:t>
          </a:r>
        </a:p>
        <a:p>
          <a:pPr lvl="1" algn="just">
            <a:spcBef>
              <a:spcPct val="0"/>
            </a:spcBef>
            <a:buChar char="••"/>
          </a:pPr>
          <a:endParaRPr lang="pl-PL" sz="1400" kern="1200" noProof="0" dirty="0"/>
        </a:p>
      </dsp:txBody>
      <dsp:txXfrm rot="-5400000">
        <a:off x="2962656" y="3191397"/>
        <a:ext cx="5212455" cy="1007242"/>
      </dsp:txXfrm>
    </dsp:sp>
    <dsp:sp modelId="{73825223-DA8A-4619-9D6E-106BD161412E}">
      <dsp:nvSpPr>
        <dsp:cNvPr id="0" name=""/>
        <dsp:cNvSpPr/>
      </dsp:nvSpPr>
      <dsp:spPr>
        <a:xfrm>
          <a:off x="42820" y="2994161"/>
          <a:ext cx="2962656" cy="13952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noProof="0" dirty="0" smtClean="0">
              <a:solidFill>
                <a:schemeClr val="tx1"/>
              </a:solidFill>
            </a:rPr>
            <a:t>Ośrodek Pomocy Społecznej </a:t>
          </a:r>
          <a:endParaRPr lang="pl-PL" sz="2000" kern="1200" noProof="0" dirty="0">
            <a:solidFill>
              <a:schemeClr val="tx1"/>
            </a:solidFill>
          </a:endParaRPr>
        </a:p>
      </dsp:txBody>
      <dsp:txXfrm>
        <a:off x="110932" y="3062273"/>
        <a:ext cx="2826432" cy="1259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#1" minVer="12.0">
  <dgm:title val=""/>
  <dgm:desc val=""/>
  <dgm:catLst>
    <dgm:cat type="list" pri="14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h" for="ch" forName="linNode" refType="h"/>
      <dgm:constr type="w" for="ch" forName="linNode" refType="w"/>
      <dgm:constr type="primFontSz" for="des" forName="parentText" op="equ" val="100"/>
      <dgm:constr type="primFontSz" for="des" forName="descendantText" op="equ" val="100"/>
      <dgm:constr type="primFontSz" for="des" forName="descendantText" refType="primFontSz" refFor="des" refForName="parentText" op="lte"/>
    </dgm:constr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/>
          <dgm:ruleLst>
            <dgm:rule type="primFontSz" val="2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lMarg" refType="primFontSz" fact="0.56"/>
                <dgm:constr type="rMarg" refType="primFontSz" fact="0.56"/>
              </dgm:constrLst>
              <dgm:ruleLst>
                <dgm:rule type="primFontSz" val="2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#1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D668C80D-B349-48D3-9D39-13612C128F1E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B64ED559-CAD0-44E7-B268-648A2643B3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7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	</a:t>
            </a:r>
            <a:endParaRPr lang="pl-P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 sz="1600" b="1" dirty="0">
              <a:solidFill>
                <a:schemeClr val="accent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 sz="1600" b="1" dirty="0">
              <a:solidFill>
                <a:schemeClr val="accent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dirty="0" smtClean="0"/>
              <a:t>Kliknij, aby edytować style wzorca tekstu</a:t>
            </a:r>
          </a:p>
          <a:p>
            <a:pPr lvl="1" eaLnBrk="1" latinLnBrk="0" hangingPunct="1"/>
            <a:r>
              <a:rPr lang="pl-PL" dirty="0" smtClean="0"/>
              <a:t>Drugi poziom</a:t>
            </a:r>
          </a:p>
          <a:p>
            <a:pPr lvl="2" eaLnBrk="1" latinLnBrk="0" hangingPunct="1"/>
            <a:r>
              <a:rPr lang="pl-PL" dirty="0" smtClean="0"/>
              <a:t>Trzeci poziom</a:t>
            </a:r>
          </a:p>
          <a:p>
            <a:pPr lvl="3" eaLnBrk="1" latinLnBrk="0" hangingPunct="1"/>
            <a:r>
              <a:rPr lang="pl-PL" dirty="0" smtClean="0"/>
              <a:t>Czwarty poziom</a:t>
            </a:r>
          </a:p>
          <a:p>
            <a:pPr lvl="4" eaLnBrk="1" latinLnBrk="0" hangingPunct="1"/>
            <a:r>
              <a:rPr lang="pl-PL" dirty="0" smtClean="0"/>
              <a:t>Piąty poziom</a:t>
            </a:r>
            <a:endParaRPr kumimoji="0"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E38F-B37F-4FFE-B312-98FE53F68934}" type="datetime8">
              <a:rPr lang="en-US" smtClean="0"/>
              <a:pPr/>
              <a:t>3/6/2013 7:53 PM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5CA6-CEB3-47EE-8FFF-A08C61A92FF5}" type="datetime8">
              <a:rPr lang="en-US" smtClean="0"/>
              <a:pPr/>
              <a:t>3/6/2013 7:53 PM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DD69-238A-42B9-AFF9-52088B098C9F}" type="datetime8">
              <a:rPr lang="en-US" smtClean="0"/>
              <a:pPr/>
              <a:t>3/6/2013 7:53 PM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5739-D9D7-4E26-BE37-8E7975C6553F}" type="datetime8">
              <a:rPr lang="en-US" smtClean="0"/>
              <a:pPr/>
              <a:t>3/6/2013 7:53 PM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26E7-2FA5-4DDE-929E-F5297B748779}" type="datetime8">
              <a:rPr lang="en-US" smtClean="0"/>
              <a:pPr/>
              <a:t>3/6/2013 7:53 PM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EB33072D-4CB1-4526-90F7-8CBEF66B156A}" type="datetime8">
              <a:rPr lang="en-US" smtClean="0"/>
              <a:pPr algn="l"/>
              <a:t>3/6/2013 7:53 PM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fld id="{91AB0B45-0B29-4251-B6F0-D3632CF432BE}" type="slidenum">
              <a:rPr lang="en-US" sz="1600" smtClean="0">
                <a:solidFill>
                  <a:schemeClr val="accent1"/>
                </a:solidFill>
                <a:effectLst/>
              </a:rPr>
              <a:pPr algn="r"/>
              <a:t>‹#›</a:t>
            </a:fld>
            <a:r>
              <a:rPr lang="en-US" sz="1600" smtClean="0">
                <a:solidFill>
                  <a:schemeClr val="accent1"/>
                </a:solidFill>
                <a:effectLst/>
              </a:rPr>
              <a:t> </a:t>
            </a:r>
            <a:endParaRPr lang="en-US" sz="1600" b="1" dirty="0">
              <a:solidFill>
                <a:schemeClr val="accent1"/>
              </a:solidFill>
              <a:effectLst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l-PL" sz="2800" noProof="0" dirty="0" smtClean="0"/>
              <a:t>Jednostki organizacyjne pomocy społecznej: </a:t>
            </a:r>
            <a:endParaRPr lang="pl-PL" sz="28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 smtClean="0"/>
              <a:t>Zasady koordynacji systemów zabezpieczenia społecznego obowiązują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l-PL" dirty="0" smtClean="0"/>
              <a:t> </a:t>
            </a:r>
          </a:p>
          <a:p>
            <a:pPr lvl="0"/>
            <a:r>
              <a:rPr lang="pl-PL" b="1" dirty="0" smtClean="0"/>
              <a:t>w państwach członkowskich Unii Europejskiej</a:t>
            </a:r>
            <a:r>
              <a:rPr lang="pl-PL" dirty="0" smtClean="0"/>
              <a:t>: Austrii, Belgii, Bułgarii, na Cyprze, w Czechach, Danii (z wyjątkiem Grenlandii i Wysp Faro), Estonii, Finlandii, we Francji (także na obszarze Reunion, Martyniki, Gwadelupy i Gujany Francuskiej), Grecji, Hiszpanii, Irlandii, na Litwie, w Luksemburgu, na Łotwie, Malcie, w Niemczech, Holandii, Polsce, Portugalii (w tym na Maderze i Azorach), Rumunii, na Słowacji, w Słowenii, w Szwecji, na Węgrzech, we Włoszech, w Wielkiej Brytanii (na Gibraltarze, nie obowiązują natomiast na Wyspie Man i Wyspach Normandzkich); </a:t>
            </a:r>
          </a:p>
          <a:p>
            <a:pPr lvl="0"/>
            <a:r>
              <a:rPr lang="pl-PL" b="1" dirty="0" smtClean="0"/>
              <a:t>w państwach Europejskiego Obszaru Gospodarczego</a:t>
            </a:r>
            <a:r>
              <a:rPr lang="pl-PL" dirty="0" smtClean="0"/>
              <a:t> - Islandii, Lichtensteinie i Norwegii, na podstawie umowy o Europejskim Obszarze Gospodarczym; </a:t>
            </a:r>
          </a:p>
          <a:p>
            <a:pPr lvl="0"/>
            <a:r>
              <a:rPr lang="pl-PL" b="1" dirty="0" smtClean="0"/>
              <a:t>w Szwajcarii</a:t>
            </a:r>
            <a:r>
              <a:rPr lang="pl-PL" dirty="0" smtClean="0"/>
              <a:t>, na podstawie umowy UE – Szwajcaria, o swobodnym przepływie osób, które weszło w życie z dniem 1 kwietnia 2006r.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Pierwszeństwo wypłaty świadczeń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Gdy ojciec dzieci pracuje w jednym z krajów unijnych </a:t>
            </a:r>
          </a:p>
          <a:p>
            <a:pPr>
              <a:buNone/>
            </a:pPr>
            <a:r>
              <a:rPr lang="pl-PL" dirty="0" smtClean="0"/>
              <a:t>    a matka i dzieci mieszkają w innym kraju.</a:t>
            </a:r>
          </a:p>
          <a:p>
            <a:r>
              <a:rPr lang="pl-PL" dirty="0" smtClean="0"/>
              <a:t>Pierwszeństwo wypłaty świadczeń ma państwo, </a:t>
            </a:r>
            <a:br>
              <a:rPr lang="pl-PL" dirty="0" smtClean="0"/>
            </a:br>
            <a:r>
              <a:rPr lang="pl-PL" dirty="0" smtClean="0"/>
              <a:t>w którym pracuj ojciec dzieci, o ile matka dzieci nie pracuje w kraju zamieszkania. Jeśli jednak matka dzieci podejmie tam pracę – pierwszeństwo wypłaty ma państwo, w którym mieszkają ich dzieci.</a:t>
            </a:r>
          </a:p>
          <a:p>
            <a:pPr>
              <a:spcBef>
                <a:spcPts val="0"/>
              </a:spcBef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Pierwszeństwo wypłaty świadczeń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pPr algn="just"/>
            <a:r>
              <a:rPr lang="pl-PL" dirty="0" smtClean="0"/>
              <a:t>Jeżeli ojciec dzieci otrzymuje emeryturę lub rentę z jednego z krajów unijnych, a matka dzieci pracuje w innym kraju.</a:t>
            </a:r>
          </a:p>
          <a:p>
            <a:r>
              <a:rPr lang="pl-PL" dirty="0" smtClean="0"/>
              <a:t> Pierwszeństwo wypłat ma kraj pracy.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9632" y="704088"/>
            <a:ext cx="7427168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Formularze z serii E-400 oraz F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r>
              <a:rPr lang="pl-PL" dirty="0" smtClean="0"/>
              <a:t>Dla świadczeń rodzinnych stosowane są dokumenty unijne z serii E-400 oraz z serii F (standardowe dokumenty elektroniczne - tzw. SED), które  dotyczą świadczeń  rodzinnych i  są stosowane wyłącznie przez właściwe instytucje rozpatrujące uprawnienia do ww. świadczeń.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281</Words>
  <Application>Microsoft Office PowerPoint</Application>
  <PresentationFormat>Pokaz na ekranie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Przepływ</vt:lpstr>
      <vt:lpstr>Jednostki organizacyjne pomocy społecznej: </vt:lpstr>
      <vt:lpstr>Zasady koordynacji systemów zabezpieczenia społecznego obowiązują</vt:lpstr>
      <vt:lpstr>Pierwszeństwo wypłaty świadczeń </vt:lpstr>
      <vt:lpstr>Pierwszeństwo wypłaty świadczeń</vt:lpstr>
      <vt:lpstr>Formularze z serii E-400 oraz F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2009-10-03T18:34:32Z</dcterms:created>
  <dcterms:modified xsi:type="dcterms:W3CDTF">2013-03-06T18:54:09Z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ID">
    <vt:lpwstr>1045</vt:lpwstr>
  </property>
  <property fmtid="{D5CDD505-2E9C-101B-9397-08002B2CF9AE}" pid="3" name="_TemplateID">
    <vt:lpwstr>TC101743311045</vt:lpwstr>
  </property>
</Properties>
</file>